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3" r:id="rId3"/>
    <p:sldId id="301" r:id="rId4"/>
    <p:sldId id="257" r:id="rId5"/>
    <p:sldId id="275" r:id="rId6"/>
    <p:sldId id="258" r:id="rId7"/>
    <p:sldId id="31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17" r:id="rId17"/>
    <p:sldId id="318" r:id="rId18"/>
    <p:sldId id="320" r:id="rId19"/>
    <p:sldId id="341" r:id="rId20"/>
    <p:sldId id="342" r:id="rId21"/>
    <p:sldId id="343" r:id="rId22"/>
    <p:sldId id="344" r:id="rId23"/>
    <p:sldId id="345" r:id="rId24"/>
    <p:sldId id="346" r:id="rId25"/>
    <p:sldId id="267" r:id="rId26"/>
    <p:sldId id="292" r:id="rId27"/>
    <p:sldId id="268" r:id="rId28"/>
    <p:sldId id="270" r:id="rId29"/>
    <p:sldId id="3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rongon28us/5-limbic-syste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LIMBIC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Dr Reshmy K.R</a:t>
            </a:r>
          </a:p>
          <a:p>
            <a:r>
              <a:rPr lang="en-US"/>
              <a:t>Professor</a:t>
            </a:r>
          </a:p>
          <a:p>
            <a:r>
              <a:rPr lang="en-US"/>
              <a:t>Dept. of Physiology</a:t>
            </a:r>
          </a:p>
          <a:p>
            <a:r>
              <a:rPr lang="en-US"/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ym typeface="+mn-ea"/>
              </a:rPr>
              <a:t>Subcortical structures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1.Amygdaloid complex</a:t>
            </a:r>
          </a:p>
          <a:p>
            <a:r>
              <a:rPr lang="en-US"/>
              <a:t>2.Septal nucleus</a:t>
            </a:r>
          </a:p>
          <a:p>
            <a:r>
              <a:rPr lang="en-US"/>
              <a:t>3.Thalamic nucleus</a:t>
            </a:r>
          </a:p>
          <a:p>
            <a:r>
              <a:rPr lang="en-US"/>
              <a:t>4.Hypothalamic nucleus</a:t>
            </a:r>
          </a:p>
          <a:p>
            <a:r>
              <a:rPr lang="en-US"/>
              <a:t>5.Caudate nucleus</a:t>
            </a:r>
          </a:p>
          <a:p>
            <a:r>
              <a:rPr lang="en-US"/>
              <a:t>6.Reticular formation of midbrain</a:t>
            </a:r>
          </a:p>
        </p:txBody>
      </p:sp>
      <p:pic>
        <p:nvPicPr>
          <p:cNvPr id="183302" name="Content Placeholder 183301" descr="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75" y="699770"/>
            <a:ext cx="5697855" cy="5963920"/>
          </a:xfrm>
          <a:prstGeom prst="rect">
            <a:avLst/>
          </a:prstGeom>
          <a:ln>
            <a:solidFill>
              <a:srgbClr val="FF3300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 b="1"/>
              <a:t>Fornix</a:t>
            </a:r>
          </a:p>
          <a:p>
            <a:endParaRPr lang="en-US"/>
          </a:p>
          <a:p>
            <a:r>
              <a:rPr lang="en-US"/>
              <a:t>Fibers connecting </a:t>
            </a:r>
            <a:r>
              <a:rPr lang="en-US" b="1"/>
              <a:t>hippocampus </a:t>
            </a:r>
            <a:r>
              <a:rPr lang="en-US"/>
              <a:t>and septal nucleus with the </a:t>
            </a:r>
            <a:r>
              <a:rPr lang="en-US" b="1"/>
              <a:t>mamillary body</a:t>
            </a:r>
          </a:p>
          <a:p>
            <a:r>
              <a:rPr lang="en-US"/>
              <a:t>Hippocampus with hypothalamic nuclei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6130"/>
            <a:ext cx="5181600" cy="38900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/>
              <a:t>2. Lateral hypothalamus receives afferent fibers from</a:t>
            </a:r>
          </a:p>
          <a:p>
            <a:r>
              <a:rPr lang="en-US"/>
              <a:t>hippocampus</a:t>
            </a:r>
          </a:p>
          <a:p>
            <a:r>
              <a:rPr lang="en-US"/>
              <a:t>septal nuclei</a:t>
            </a:r>
          </a:p>
          <a:p>
            <a:r>
              <a:rPr lang="en-US"/>
              <a:t>olfactory tubercle</a:t>
            </a:r>
          </a:p>
          <a:p>
            <a:r>
              <a:rPr lang="en-US"/>
              <a:t>head of caudate nucleus</a:t>
            </a:r>
          </a:p>
          <a:p>
            <a:r>
              <a:rPr lang="en-US"/>
              <a:t>pyriform area</a:t>
            </a:r>
          </a:p>
          <a:p>
            <a:r>
              <a:rPr lang="en-US"/>
              <a:t>periamygdaloid area</a:t>
            </a:r>
          </a:p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6130"/>
            <a:ext cx="5181600" cy="38900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3.</a:t>
            </a:r>
            <a:r>
              <a:rPr lang="en-US" b="1"/>
              <a:t> Caudate nucleus receives fibers from</a:t>
            </a:r>
          </a:p>
          <a:p>
            <a:endParaRPr lang="en-US"/>
          </a:p>
          <a:p>
            <a:r>
              <a:rPr lang="en-US"/>
              <a:t>cingulate gyrus</a:t>
            </a:r>
          </a:p>
          <a:p>
            <a:r>
              <a:rPr lang="en-US"/>
              <a:t>intra laminar nuclei of thalamus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4.</a:t>
            </a:r>
            <a:r>
              <a:rPr lang="en-US" b="1"/>
              <a:t> Brain stem reticular formation receives fibers from</a:t>
            </a:r>
          </a:p>
          <a:p>
            <a:r>
              <a:rPr lang="en-US"/>
              <a:t>hippocampus</a:t>
            </a:r>
          </a:p>
          <a:p>
            <a:r>
              <a:rPr lang="en-US"/>
              <a:t>cingulate gyrus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4040" y="1938020"/>
            <a:ext cx="4652010" cy="44843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5. </a:t>
            </a:r>
            <a:r>
              <a:rPr lang="en-US" b="1"/>
              <a:t>Papez circuit</a:t>
            </a:r>
          </a:p>
          <a:p>
            <a:pPr marL="0" indent="0">
              <a:buNone/>
            </a:pPr>
            <a:endParaRPr lang="en-US" b="1"/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is the interconctions between various structures of limbic system, which forms a complex of closed circuit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4320" y="2372995"/>
            <a:ext cx="4276725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1.Hippocampus   </a:t>
            </a:r>
            <a:r>
              <a:rPr lang="en-US" b="1"/>
              <a:t>FORNIX </a:t>
            </a:r>
            <a:r>
              <a:rPr lang="en-US"/>
              <a:t>           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mamillary body of hypothalamus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2.Mamillary bodies   </a:t>
            </a:r>
            <a:r>
              <a:rPr lang="en-US" b="1"/>
              <a:t>MAMILLOTHALAMIC TRACT</a:t>
            </a:r>
          </a:p>
          <a:p>
            <a:pPr marL="0" indent="0">
              <a:buNone/>
            </a:pPr>
            <a:r>
              <a:rPr lang="en-US"/>
              <a:t> Ant. nucleus of thalamus</a:t>
            </a:r>
          </a:p>
          <a:p>
            <a:endParaRPr lang="en-US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5340" y="1691005"/>
            <a:ext cx="5902325" cy="490093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496310" y="2316480"/>
            <a:ext cx="127254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88390" y="4709160"/>
            <a:ext cx="360362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780" y="1825625"/>
            <a:ext cx="5748020" cy="435165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/>
              <a:t>3. Ant. thalamic nucles </a:t>
            </a:r>
          </a:p>
          <a:p>
            <a:pPr marL="0" indent="0">
              <a:buNone/>
            </a:pPr>
            <a:r>
              <a:rPr lang="en-US" b="1"/>
              <a:t>MEDIAL THALAMOCORTICAL FIBERS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Cingulate gyrus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4.Cingulate gyrus</a:t>
            </a:r>
          </a:p>
          <a:p>
            <a:pPr marL="0" indent="0">
              <a:buNone/>
            </a:pPr>
            <a:r>
              <a:rPr lang="en-US" b="1"/>
              <a:t>CRTICOHIPPOCAMPAL FIBERS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/>
              <a:t>   Hippocampus</a:t>
            </a:r>
          </a:p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042035" y="2839085"/>
            <a:ext cx="3895090" cy="201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42035" y="4907280"/>
            <a:ext cx="3373755" cy="107315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03680"/>
            <a:ext cx="5533390" cy="44424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5350" name="Content Placeholder 185349" descr="5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87525" y="520065"/>
            <a:ext cx="9166860" cy="6226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Hypothalamus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represents less than 1%of the brain mass.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is one of the most important of the control pathways of the limbic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controls most of the Vegetative and Endocrine functions of the body as well as many aspects of Emotional Behavior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Limbic structures and hypothalamus are highly interconnected with each other and with cortex and brainstem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limbic lobe is a complex set of  C-shaped structures containing both gray and white matter.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lies deep within the brain and includes portions of all the lobes of the cerebral hemispheres.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myriad of fiber tracts connect the limbic lobe with numerous deep nuclei and the olfactory apparatus to form the limbic system.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Phylogenetically, the limbic system is one of the more primitive parts of the brain.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It has a central role in memory, learning, emotion, neuroendocrine function, and autonomic activities.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Clinical conditions involving the limbic system include epilepsy, congenital syndromes, dementias, and various psychiatric disorders.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Reward” and “Punishment” Function of the Limbic System</a:t>
            </a:r>
          </a:p>
          <a:p>
            <a:pPr marL="0" indent="0">
              <a:buNone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limbic structures are concerned with the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affective nature of sensory sensations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 that is, whether the sensations are pleasant or unpleasant or also called reward or punishment or satisfaction or aversion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major reward centers are located along the course of the medial forebrain bundle, especially in the lateral and ventromedial nuclei of the hypothalamus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weaker stimuli gives a sense of reward, and stronger ones a sense of punishment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Less potent reward centers – septum, amygdala, certain areas of the thalamus and basal ganglia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punishment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Most potent areas have been found in the central gray area surrounding the aqueduct of Sylvius in the mesencephalon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Less potent punishment areas are found in the amygdala and hippocampus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Stimulation in these areas causes the animal to show all signs of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displeasure, fear, terror, pain and even sickness.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Hippocampus: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learning and declarative memory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 memory for facts, events, faces, places etc.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Amygdala: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learning and memory of emotional significance of stimuli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amygdala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key coordinator, linking cortical processing to the hypothalamus and other subcortical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brain structures important for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emotional behavior.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LIMBIC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lstStyle/>
          <a:p>
            <a:pPr>
              <a:buBlip>
                <a:blip r:embed="rId2"/>
              </a:buBlip>
            </a:pPr>
            <a:r>
              <a:rPr lang="en-US"/>
              <a:t>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Olfaction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-pyriform nucleus, amygdaloid nucleus</a:t>
            </a:r>
          </a:p>
          <a:p>
            <a:pPr>
              <a:buBlip>
                <a:blip r:embed="rId2"/>
              </a:buBlip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endocrine glands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hypothalamus</a:t>
            </a:r>
          </a:p>
          <a:p>
            <a:pPr>
              <a:buBlip>
                <a:blip r:embed="rId2"/>
              </a:buBlip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autonomic functions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like heart rate,B.P, water balance, bdy temperature</a:t>
            </a:r>
          </a:p>
          <a:p>
            <a:pPr>
              <a:buBlip>
                <a:blip r:embed="rId2"/>
              </a:buBlip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food intake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-feeding &amp; satiety centre of hypothalamus with amygdaloid complex</a:t>
            </a:r>
          </a:p>
          <a:p>
            <a:pPr>
              <a:buBlip>
                <a:blip r:embed="rId2"/>
              </a:buBlip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control of circadian rhythm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hypothalamus</a:t>
            </a:r>
          </a:p>
          <a:p>
            <a:pPr>
              <a:buBlip>
                <a:blip r:embed="rId2"/>
              </a:buBlip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sexual function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-hypothalamus</a:t>
            </a:r>
          </a:p>
          <a:p>
            <a:pPr>
              <a:buBlip>
                <a:blip r:embed="rId2"/>
              </a:buBlip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role in emotional state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-hyppocampus with hypothalamus</a:t>
            </a:r>
          </a:p>
          <a:p>
            <a:pPr>
              <a:buBlip>
                <a:blip r:embed="rId2"/>
              </a:buBlip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role in memory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hyppocampus&amp; Papex circuit</a:t>
            </a:r>
          </a:p>
          <a:p>
            <a:pPr>
              <a:buBlip>
                <a:blip r:embed="rId2"/>
              </a:buBlip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role in motivation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reward&amp; punishment centres of hypothalamus, limbic system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ym typeface="+mn-ea"/>
              </a:rPr>
              <a:t>Kluver</a:t>
            </a:r>
            <a:r>
              <a:rPr>
                <a:sym typeface="+mn-ea"/>
              </a:rPr>
              <a:t>-Bucy </a:t>
            </a:r>
            <a:r>
              <a:rPr lang="en-US" dirty="0">
                <a:sym typeface="+mn-ea"/>
              </a:rPr>
              <a:t>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440"/>
            <a:ext cx="10515600" cy="4688840"/>
          </a:xfrm>
        </p:spPr>
        <p:txBody>
          <a:bodyPr>
            <a:normAutofit fontScale="90000" lnSpcReduction="10000"/>
          </a:bodyPr>
          <a:lstStyle/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amygdala in humans has been linked to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emotional processing</a:t>
            </a:r>
          </a:p>
          <a:p>
            <a:pPr>
              <a:lnSpc>
                <a:spcPct val="80000"/>
              </a:lnSpc>
            </a:pP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first good evidence linking the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amygdala and related temporal lobe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structures to emotion was obtained in 1939 by Heinrich Kluver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Paul Bucy.  </a:t>
            </a:r>
          </a:p>
          <a:p>
            <a:pPr>
              <a:lnSpc>
                <a:spcPct val="80000"/>
              </a:lnSpc>
            </a:pP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They removed the temporal lobes, including the amygdala and hippocampus, bilaterally in monkeys. </a:t>
            </a:r>
          </a:p>
          <a:p>
            <a:pPr>
              <a:lnSpc>
                <a:spcPct val="80000"/>
              </a:lnSpc>
            </a:pP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They observed a dramatic change in emotional behavior: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Monkeys became tame, fearless, and had “blunted” emotions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Increased oral activity, including placing inedible objects in their mouth.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They exhibited increased sexual behavior, mounting inappropriate objects.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Subsequent studies that made more precise lesions indicate that the amygdala was a key structure mediating the emotional effects.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Studies showes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245"/>
            <a:ext cx="10515600" cy="5179695"/>
          </a:xfrm>
        </p:spPr>
        <p:txBody>
          <a:bodyPr>
            <a:normAutofit fontScale="87500" lnSpcReduction="20000"/>
          </a:bodyPr>
          <a:lstStyle/>
          <a:p>
            <a:pPr>
              <a:lnSpc>
                <a:spcPct val="80000"/>
              </a:lnSpc>
            </a:pPr>
            <a:r>
              <a:rPr sz="2800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The amygdala has been implicated in playing a prominent role in </a:t>
            </a:r>
            <a:r>
              <a:rPr sz="2800" b="1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integrating information and coordinating emotional behaviors in response to sensory stimuli, events, and memories.</a:t>
            </a:r>
            <a:r>
              <a:rPr sz="2800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  </a:t>
            </a:r>
          </a:p>
          <a:p>
            <a:pPr>
              <a:lnSpc>
                <a:spcPct val="80000"/>
              </a:lnSpc>
            </a:pPr>
            <a:r>
              <a:rPr sz="2800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These findings were demonstrated in:</a:t>
            </a:r>
            <a:endParaRPr sz="2800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sz="2800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Fear conditioning studies in rodents</a:t>
            </a:r>
            <a:endParaRPr sz="2800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sz="2800" dirty="0" err="1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Monkey studies (Kluver</a:t>
            </a:r>
            <a:r>
              <a:rPr sz="2800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-Bucy)</a:t>
            </a:r>
            <a:endParaRPr sz="2800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sz="2800" dirty="0" err="1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Human neuroimaging</a:t>
            </a:r>
            <a:r>
              <a:rPr sz="2800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 and lesion studies</a:t>
            </a:r>
            <a:endParaRPr sz="2800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sz="2800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Studies of memory modulation by hormones in lower animals.</a:t>
            </a:r>
            <a:endParaRPr sz="2800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2800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Reward processing occurs in distinct brain circuits.</a:t>
            </a:r>
            <a:endParaRPr sz="2800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sz="2800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Stimulation of these circuits can provide powerful reinforcement signals.</a:t>
            </a:r>
            <a:endParaRPr sz="2800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sz="2800" dirty="0" err="1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Dopaminergic neurons in the ventral tegmental</a:t>
            </a:r>
            <a:r>
              <a:rPr sz="2800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 area provide a learning signal that reflects a computation comparing the reward received to the reward expected.</a:t>
            </a:r>
            <a:endParaRPr sz="2800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sz="2800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Drugs of abuse act on reward circuits. </a:t>
            </a:r>
            <a:endParaRPr sz="2800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2800" b="1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Psychiatric disorders such as depression, anxiety disorders, and addiction, all involve limbic system neural circuitry.</a:t>
            </a:r>
            <a:endParaRPr sz="2800" b="1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  <a:p>
            <a:endParaRPr lang="en-US" b="1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765"/>
            <a:ext cx="10515600" cy="1325563"/>
          </a:xfrm>
        </p:spPr>
        <p:txBody>
          <a:bodyPr>
            <a:normAutofit/>
          </a:bodyPr>
          <a:lstStyle/>
          <a:p>
            <a:r>
              <a:rPr dirty="0" err="1">
                <a:sym typeface="+mn-ea"/>
              </a:rPr>
              <a:t>Kluver</a:t>
            </a:r>
            <a:r>
              <a:rPr>
                <a:sym typeface="+mn-ea"/>
              </a:rPr>
              <a:t>-Bucy </a:t>
            </a:r>
            <a:r>
              <a:rPr lang="en-US">
                <a:sym typeface="+mn-ea"/>
              </a:rPr>
              <a:t>Syndrome</a:t>
            </a:r>
            <a:br>
              <a:rPr lang="en-US">
                <a:sym typeface="+mn-ea"/>
              </a:rPr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445" y="948055"/>
            <a:ext cx="9924415" cy="59118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1200" dirty="0" smtClean="0"/>
              <a:t>Reference</a:t>
            </a:r>
            <a:endParaRPr lang="en-US" sz="1200" dirty="0" smtClean="0"/>
          </a:p>
          <a:p>
            <a:r>
              <a:rPr lang="en-US" sz="1100" dirty="0" smtClean="0"/>
              <a:t>http://thinktankcentre.blogspot.com/2015/08/the-limbic-system.html</a:t>
            </a:r>
            <a:endParaRPr lang="en-US" sz="1100" dirty="0" smtClean="0"/>
          </a:p>
          <a:p>
            <a:r>
              <a:rPr lang="en-US" sz="1100" dirty="0" smtClean="0">
                <a:hlinkClick r:id="rId2"/>
              </a:rPr>
              <a:t>https://</a:t>
            </a:r>
            <a:r>
              <a:rPr lang="en-US" sz="1100" dirty="0" smtClean="0">
                <a:hlinkClick r:id="rId2"/>
              </a:rPr>
              <a:t>www.slideshare.net/rongon28us/5-limbic-system</a:t>
            </a:r>
            <a:endParaRPr lang="en-US" sz="1100" dirty="0" smtClean="0"/>
          </a:p>
          <a:p>
            <a:r>
              <a:rPr lang="en-US" sz="1100" dirty="0" smtClean="0"/>
              <a:t>https://sites.google.com/site/hookappsychology1b/limbic-system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               </a:t>
            </a:r>
            <a:r>
              <a:rPr lang="en-US" sz="1100" dirty="0" smtClean="0"/>
              <a:t>                   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                                                                                                                                                         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180" y="1825625"/>
            <a:ext cx="5595620" cy="435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entire neuronal circuitry that controls emotional behavior and motivational drives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is a complex  system of cortical and  subcortical structures that form a ring around the  hilus of  the cerebral hemispheres.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limbus  means 'ring'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6365" y="2286635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complex set of interconnected brain areas that integrate information about sensory stimuli, memories, and cognitive plans to produce emotional learning and emotional experience.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err="1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In 1937, Papez proposed that the part of the cortex dedicated to processing emotion is the limbic lobe, as defined by Broca.  </a:t>
            </a:r>
          </a:p>
          <a:p>
            <a:pPr marL="0" indent="0">
              <a:buNone/>
            </a:pPr>
            <a:endParaRPr dirty="0" err="1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  <a:sym typeface="+mn-ea"/>
            </a:endParaRPr>
          </a:p>
          <a:p>
            <a:r>
              <a:rPr dirty="0" err="1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The limbic lobe comprises a ring of “primitive” cortex around the brainstem, including the </a:t>
            </a:r>
            <a:r>
              <a:rPr b="1" dirty="0" err="1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cingulate cortex, the parahippocampal gyrus</a:t>
            </a:r>
            <a:r>
              <a:rPr b="1">
                <a:latin typeface="Times New Roman" panose="02020603050405020304" pitchFamily="18" charset="0"/>
                <a:ea typeface="Malgun Gothic" panose="020B0503020000020004" charset="-127"/>
                <a:cs typeface="Times New Roman" panose="02020603050405020304" pitchFamily="18" charset="0"/>
                <a:sym typeface="+mn-ea"/>
              </a:rPr>
              <a:t>, and the hippocampal formation.</a:t>
            </a:r>
            <a:endParaRPr b="1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  <a:p>
            <a:endParaRPr lang="en-US" b="1">
              <a:latin typeface="Times New Roman" panose="02020603050405020304" pitchFamily="18" charset="0"/>
              <a:ea typeface="Malgun Gothic" panose="020B050302000002000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79" name="Picture 96278" descr="08-228LabelsForPP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432175" y="1905000"/>
            <a:ext cx="5184775" cy="346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58" name="Title 96257"/>
          <p:cNvSpPr>
            <a:spLocks noGrp="1" noRot="1"/>
          </p:cNvSpPr>
          <p:nvPr>
            <p:ph type="title"/>
          </p:nvPr>
        </p:nvSpPr>
        <p:spPr/>
        <p:txBody>
          <a:bodyPr anchor="ctr"/>
          <a:lstStyle/>
          <a:p>
            <a:r>
              <a:t>Limbic System</a:t>
            </a:r>
          </a:p>
        </p:txBody>
      </p:sp>
      <p:sp>
        <p:nvSpPr>
          <p:cNvPr id="96262" name="Text Placeholder 96261"/>
          <p:cNvSpPr>
            <a:spLocks noGrp="1" noRot="1"/>
          </p:cNvSpPr>
          <p:nvPr>
            <p:ph type="body" sz="half" idx="1"/>
          </p:nvPr>
        </p:nvSpPr>
        <p:spPr>
          <a:xfrm>
            <a:off x="2927350" y="5445125"/>
            <a:ext cx="4752975" cy="1196975"/>
          </a:xfrm>
        </p:spPr>
        <p:txBody>
          <a:bodyPr/>
          <a:lstStyle/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sz="2000"/>
              <a:t>Hippocampus</a:t>
            </a: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sz="2000" err="1"/>
              <a:t>		Dentate gyrus</a:t>
            </a:r>
            <a:endParaRPr sz="2000"/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sz="2000" err="1"/>
              <a:t>			Parahippocampal gyrus</a:t>
            </a:r>
            <a:endParaRPr sz="2000"/>
          </a:p>
        </p:txBody>
      </p:sp>
      <p:sp>
        <p:nvSpPr>
          <p:cNvPr id="96263" name="Straight Connector 96262"/>
          <p:cNvSpPr/>
          <p:nvPr/>
        </p:nvSpPr>
        <p:spPr>
          <a:xfrm flipV="1">
            <a:off x="4656138" y="4437063"/>
            <a:ext cx="1152525" cy="1152525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264" name="Straight Connector 96263"/>
          <p:cNvSpPr/>
          <p:nvPr/>
        </p:nvSpPr>
        <p:spPr>
          <a:xfrm flipV="1">
            <a:off x="4872038" y="4624388"/>
            <a:ext cx="950912" cy="1325562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265" name="Straight Connector 96264"/>
          <p:cNvSpPr/>
          <p:nvPr/>
        </p:nvSpPr>
        <p:spPr>
          <a:xfrm flipV="1">
            <a:off x="6167438" y="4752975"/>
            <a:ext cx="73025" cy="155575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266" name="Rectangles 96265"/>
          <p:cNvSpPr/>
          <p:nvPr/>
        </p:nvSpPr>
        <p:spPr>
          <a:xfrm>
            <a:off x="8688388" y="2924175"/>
            <a:ext cx="1728787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80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sz="2000"/>
              <a:t>Fornix</a:t>
            </a:r>
          </a:p>
          <a:p>
            <a:pPr lvl="0">
              <a:buNone/>
            </a:pPr>
            <a:endParaRPr sz="2000"/>
          </a:p>
          <a:p>
            <a:pPr lvl="0">
              <a:buNone/>
            </a:pPr>
            <a:r>
              <a:rPr sz="2000" err="1"/>
              <a:t>Ant nucl</a:t>
            </a:r>
            <a:r>
              <a:rPr sz="2000"/>
              <a:t> thalamus</a:t>
            </a:r>
          </a:p>
          <a:p>
            <a:pPr lvl="0">
              <a:buNone/>
            </a:pPr>
            <a:endParaRPr sz="2000"/>
          </a:p>
          <a:p>
            <a:pPr lvl="0">
              <a:buNone/>
            </a:pPr>
            <a:r>
              <a:rPr sz="2000"/>
              <a:t>Mamillary body</a:t>
            </a:r>
          </a:p>
        </p:txBody>
      </p:sp>
      <p:sp>
        <p:nvSpPr>
          <p:cNvPr id="96267" name="Straight Connector 96266"/>
          <p:cNvSpPr/>
          <p:nvPr/>
        </p:nvSpPr>
        <p:spPr>
          <a:xfrm flipH="1">
            <a:off x="6311900" y="3141663"/>
            <a:ext cx="2376488" cy="287337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268" name="Straight Connector 96267"/>
          <p:cNvSpPr/>
          <p:nvPr/>
        </p:nvSpPr>
        <p:spPr>
          <a:xfrm flipH="1" flipV="1">
            <a:off x="6311900" y="3644900"/>
            <a:ext cx="2376488" cy="144463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269" name="Straight Connector 96268"/>
          <p:cNvSpPr/>
          <p:nvPr/>
        </p:nvSpPr>
        <p:spPr>
          <a:xfrm flipH="1" flipV="1">
            <a:off x="6311900" y="4149725"/>
            <a:ext cx="2376488" cy="6477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270" name="Rectangles 96269"/>
          <p:cNvSpPr/>
          <p:nvPr/>
        </p:nvSpPr>
        <p:spPr>
          <a:xfrm>
            <a:off x="8688388" y="2924175"/>
            <a:ext cx="1728787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80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sz="2000"/>
              <a:t>Fornix</a:t>
            </a:r>
          </a:p>
          <a:p>
            <a:pPr lvl="0">
              <a:buNone/>
            </a:pPr>
            <a:endParaRPr sz="2000"/>
          </a:p>
          <a:p>
            <a:pPr lvl="0">
              <a:buNone/>
            </a:pPr>
            <a:r>
              <a:rPr sz="2000" err="1"/>
              <a:t>Ant nucl</a:t>
            </a:r>
            <a:r>
              <a:rPr sz="2000"/>
              <a:t> thalamus</a:t>
            </a:r>
          </a:p>
          <a:p>
            <a:pPr lvl="0">
              <a:buNone/>
            </a:pPr>
            <a:endParaRPr sz="2000"/>
          </a:p>
          <a:p>
            <a:pPr lvl="0">
              <a:buNone/>
            </a:pPr>
            <a:r>
              <a:rPr sz="2000"/>
              <a:t>Mamillary body</a:t>
            </a:r>
          </a:p>
        </p:txBody>
      </p:sp>
      <p:sp>
        <p:nvSpPr>
          <p:cNvPr id="96271" name="Rectangles 96270"/>
          <p:cNvSpPr/>
          <p:nvPr/>
        </p:nvSpPr>
        <p:spPr>
          <a:xfrm>
            <a:off x="1774825" y="2420938"/>
            <a:ext cx="1657350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80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sz="2000" err="1"/>
              <a:t>Cingulum and cingulate gyrus</a:t>
            </a:r>
            <a:endParaRPr sz="2000"/>
          </a:p>
        </p:txBody>
      </p:sp>
      <p:sp>
        <p:nvSpPr>
          <p:cNvPr id="96272" name="Straight Connector 96271"/>
          <p:cNvSpPr/>
          <p:nvPr/>
        </p:nvSpPr>
        <p:spPr>
          <a:xfrm flipV="1">
            <a:off x="2711450" y="2925763"/>
            <a:ext cx="2952750" cy="73025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273" name="Oval 96272"/>
          <p:cNvSpPr/>
          <p:nvPr/>
        </p:nvSpPr>
        <p:spPr>
          <a:xfrm>
            <a:off x="5448300" y="2709863"/>
            <a:ext cx="431800" cy="431800"/>
          </a:xfrm>
          <a:prstGeom prst="ellipse">
            <a:avLst/>
          </a:prstGeom>
          <a:solidFill>
            <a:srgbClr val="000099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74" name="Rectangles 96273"/>
          <p:cNvSpPr/>
          <p:nvPr/>
        </p:nvSpPr>
        <p:spPr>
          <a:xfrm>
            <a:off x="7535863" y="5489575"/>
            <a:ext cx="2808287" cy="5318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80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sz="2000"/>
              <a:t>Amygdala</a:t>
            </a:r>
          </a:p>
        </p:txBody>
      </p:sp>
      <p:grpSp>
        <p:nvGrpSpPr>
          <p:cNvPr id="96281" name="Group 96280"/>
          <p:cNvGrpSpPr/>
          <p:nvPr/>
        </p:nvGrpSpPr>
        <p:grpSpPr>
          <a:xfrm>
            <a:off x="6240463" y="4221163"/>
            <a:ext cx="1411287" cy="1281112"/>
            <a:chOff x="2971" y="2659"/>
            <a:chExt cx="889" cy="807"/>
          </a:xfrm>
        </p:grpSpPr>
        <p:sp>
          <p:nvSpPr>
            <p:cNvPr id="96275" name="Oval 96274"/>
            <p:cNvSpPr/>
            <p:nvPr/>
          </p:nvSpPr>
          <p:spPr>
            <a:xfrm>
              <a:off x="2971" y="2659"/>
              <a:ext cx="227" cy="227"/>
            </a:xfrm>
            <a:prstGeom prst="ellipse">
              <a:avLst/>
            </a:prstGeom>
            <a:noFill/>
            <a:ln w="5715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Straight Connector 96275"/>
            <p:cNvSpPr/>
            <p:nvPr/>
          </p:nvSpPr>
          <p:spPr>
            <a:xfrm>
              <a:off x="3180" y="2831"/>
              <a:ext cx="680" cy="635"/>
            </a:xfrm>
            <a:prstGeom prst="line">
              <a:avLst/>
            </a:prstGeom>
            <a:ln w="5715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96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96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96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uiExpand="1" build="p"/>
      <p:bldP spid="96266" grpId="0" uiExpand="1" build="p"/>
      <p:bldP spid="96270" grpId="0" uiExpand="1" build="p"/>
      <p:bldP spid="96271" grpId="0"/>
      <p:bldP spid="96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Archicortical structure</a:t>
            </a:r>
          </a:p>
          <a:p>
            <a:pPr marL="0" indent="0" algn="l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Paleocortical structure</a:t>
            </a:r>
          </a:p>
          <a:p>
            <a:pPr marL="0" indent="0" algn="l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3. Juxtallocortical structures</a:t>
            </a:r>
          </a:p>
          <a:p>
            <a:pPr marL="0" indent="0" algn="l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4. Subcortical structures</a:t>
            </a:r>
          </a:p>
        </p:txBody>
      </p:sp>
      <p:pic>
        <p:nvPicPr>
          <p:cNvPr id="247812" name="Content Placeholder 2478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720" y="784860"/>
            <a:ext cx="5069840" cy="5392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 </a:t>
            </a:r>
            <a:r>
              <a:rPr lang="en-US" b="1">
                <a:sym typeface="+mn-ea"/>
              </a:rPr>
              <a:t>Archicortical structure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Hippocampus</a:t>
            </a:r>
            <a:endParaRPr lang="en-US"/>
          </a:p>
          <a:p>
            <a:r>
              <a:rPr lang="en-US"/>
              <a:t>Dentate gyrus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308735"/>
            <a:ext cx="5847715" cy="4637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ym typeface="+mn-ea"/>
              </a:rPr>
              <a:t>Paleocortical structure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Pyriform cortex</a:t>
            </a:r>
          </a:p>
          <a:p>
            <a:r>
              <a:rPr lang="en-US"/>
              <a:t>Olfactory bulb </a:t>
            </a:r>
          </a:p>
          <a:p>
            <a:r>
              <a:rPr lang="en-US"/>
              <a:t> Olfactory tubercle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6130"/>
            <a:ext cx="5181600" cy="3890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ym typeface="+mn-ea"/>
              </a:rPr>
              <a:t>Juxtallocortical structures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1. Cingulate gyrus/ limbic cortex</a:t>
            </a:r>
          </a:p>
          <a:p>
            <a:r>
              <a:rPr lang="en-US"/>
              <a:t>2.Orbitoinsulotemporal cortex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2540" y="1268730"/>
            <a:ext cx="5241290" cy="45231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1051</Words>
  <Application>WPS Presentation</Application>
  <PresentationFormat>Custom</PresentationFormat>
  <Paragraphs>159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LIMBIC SYSTEM</vt:lpstr>
      <vt:lpstr>Slide 2</vt:lpstr>
      <vt:lpstr>Slide 3</vt:lpstr>
      <vt:lpstr>Slide 4</vt:lpstr>
      <vt:lpstr>Limbic System</vt:lpstr>
      <vt:lpstr>components</vt:lpstr>
      <vt:lpstr> Archicortical structure </vt:lpstr>
      <vt:lpstr>Paleocortical structure </vt:lpstr>
      <vt:lpstr>Juxtallocortical structures </vt:lpstr>
      <vt:lpstr>Subcortical structures </vt:lpstr>
      <vt:lpstr>Connections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punishment centre</vt:lpstr>
      <vt:lpstr>Slide 23</vt:lpstr>
      <vt:lpstr>Slide 24</vt:lpstr>
      <vt:lpstr>FUNCTIONS OF LIMBIC SYSTEM</vt:lpstr>
      <vt:lpstr>Kluver-Bucy Syndrome</vt:lpstr>
      <vt:lpstr>Studies showes</vt:lpstr>
      <vt:lpstr>Kluver-Bucy Syndrome 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LIMBIC SYSTEM</dc:title>
  <dc:creator>J.R.Vishnu Shankar</dc:creator>
  <cp:lastModifiedBy>J.R.Vishnu Shankar</cp:lastModifiedBy>
  <cp:revision>19</cp:revision>
  <dcterms:created xsi:type="dcterms:W3CDTF">2020-07-23T17:39:00Z</dcterms:created>
  <dcterms:modified xsi:type="dcterms:W3CDTF">2020-11-17T15:59:20Z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